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7" r:id="rId5"/>
    <p:sldId id="260" r:id="rId6"/>
    <p:sldId id="261" r:id="rId7"/>
    <p:sldId id="266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63"/>
  </p:normalViewPr>
  <p:slideViewPr>
    <p:cSldViewPr snapToGrid="0" snapToObjects="1">
      <p:cViewPr varScale="1">
        <p:scale>
          <a:sx n="105" d="100"/>
          <a:sy n="105" d="100"/>
        </p:scale>
        <p:origin x="22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9D39C5-6FC7-884B-818E-4E18CDC7B2D9}" type="datetimeFigureOut">
              <a:rPr lang="en-US" smtClean="0"/>
              <a:t>8/25/22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DD46C7-EA53-3245-BA70-E8298527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136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D46C7-EA53-3245-BA70-E8298527B73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689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C9619-B67F-020F-C046-D6EEC242A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C27433-28C0-7664-3F11-DA3E47000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EBAB5-8126-1A05-59D6-900C5F122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60E3D-2602-AA3D-4D0D-45698C40D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67E1F-AC64-E497-DAF1-9FC935D01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68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33B3C-6596-8156-5607-8B454A21B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B5762-9CFD-0E05-5D89-E8CED7B20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E326E-1003-6C03-E461-B3C571236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0DF30-8448-B33B-D613-0F7F4BAB1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19A70-1B85-AB73-89AB-B7B0B542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74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896E5B-1AF5-507C-877A-17D9DA6EA9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AF591C-6F5F-DD73-0257-E23A5A697A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C7558-359F-D928-6B0A-B16DFFDE4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455B9-1679-09E3-6C96-2FA5CF48B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AF307-5682-1909-96FB-20989503B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943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1FB78-B758-996B-762A-CA5DBE298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12FC2-236D-1C0B-F36D-651BA74CC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E5753-8588-C161-7B83-CCDECFD69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6EFC2-7064-6F15-FAF4-9B2B2DC65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A9231-F0C6-93CE-098B-DBFE3004A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49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7FFC0-D8B4-1D6D-6A34-6EA3BD308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596EC-8F8F-033C-5C49-FF744D898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2342C-D9F8-CA7D-9180-6C3AE3D47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EB2E3-B437-72E7-2EA7-FF83FF21A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74506-A43D-290F-584E-FF210CDDC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35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03C99-2334-F141-6209-33CEAE05E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F0CBC-525D-9CCA-81A2-0533D606D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BC5862-28CA-0128-88DC-CD0CD2EBF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B138A-425F-3F20-C098-A8EEA5C86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E3BD47-684A-A766-F206-5B128D27D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4B29AC-A38D-F080-3600-716F174B0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3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0DBC6-40A7-6011-1CB9-A80FB39F3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FE8A5-EFAE-04F9-791C-6CCA80440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227F3-698E-41F3-8D0B-F9CC2E828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2F9EC-BC3E-91E2-1152-88B190C5A6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4802A5-B5B3-614D-E9C2-D238B0D9EA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44C182-0E81-9600-97B6-2EF7FFBBB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48335-02D4-EBCE-DF78-0D85004BE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C868AD-D266-73AD-9110-AA68E0C04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87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D132-D137-29D5-5C89-1F5F9F11A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1B5442-4877-6CF6-B50F-80A26FF23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C184C-8D48-6A7A-96B4-28E02D279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7EEED-FE44-5E46-CC27-22AFBAEDC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26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206BBC-89BA-9215-61D5-B403485E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BE7584-CEEA-E5C7-C969-B3BFB3093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99BB6-C343-E99D-19F9-7200F4BAC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80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0FEB8-7F09-BBFF-871D-A105C8263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F42E6-0384-3F62-1C1A-D950B149A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F96258-CF5A-B441-044B-1098986FC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9AF3B-E80B-FA4D-77D2-2392F4942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2A08B-D7E7-5599-E047-39DBACA37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A2563-C74A-01E2-E60B-C369DD2E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51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62F32-875F-2903-DA24-91136A453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E095-642E-F21D-F059-233EBBB6E1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39995-3A33-E8E9-62C0-C24C21945E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D05E4A-8227-A338-4AB5-42AD905DF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909D3B-A961-C66D-9744-FE78C64B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32B82-38F3-4F82-37E1-35A1A54E3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508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D11DC5-2803-598E-B2DD-0278EFD36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F38D2-599B-C3E3-A56A-D6A3F2153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8B3F1-9320-58F1-7B32-A9C2181C3A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7996D-4E7B-A447-AFAE-8D331CFB62C2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830E7-06EC-A83B-9A27-CE3A4DFE1E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50B29-8805-AA15-0D3C-EA2BF14B84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55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A36A7-3D39-16CA-830A-7C861B2955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>
                <a:latin typeface="Biome" panose="020B0503030204020804" pitchFamily="34" charset="0"/>
                <a:cs typeface="Biome" panose="020B0503030204020804" pitchFamily="34" charset="0"/>
              </a:rPr>
              <a:t>Simulated Autopoiesis </a:t>
            </a:r>
            <a:br>
              <a:rPr lang="en-GB" b="1" dirty="0">
                <a:latin typeface="Biome" panose="020B0503030204020804" pitchFamily="34" charset="0"/>
                <a:cs typeface="Biome" panose="020B0503030204020804" pitchFamily="34" charset="0"/>
              </a:rPr>
            </a:br>
            <a:r>
              <a:rPr lang="en-GB" b="1" dirty="0">
                <a:latin typeface="Biome" panose="020B0503030204020804" pitchFamily="34" charset="0"/>
                <a:cs typeface="Biome" panose="020B0503030204020804" pitchFamily="34" charset="0"/>
              </a:rPr>
              <a:t>in Liquid Automata</a:t>
            </a:r>
            <a:br>
              <a:rPr lang="en-GB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8A0815-67C5-5662-B1E7-DB6419BB5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210933"/>
          </a:xfrm>
        </p:spPr>
        <p:txBody>
          <a:bodyPr>
            <a:normAutofit fontScale="77500" lnSpcReduction="20000"/>
          </a:bodyPr>
          <a:lstStyle/>
          <a:p>
            <a:r>
              <a:rPr lang="en-US" sz="4000" b="1" dirty="0"/>
              <a:t>Steve Battle &amp; Dan </a:t>
            </a:r>
            <a:r>
              <a:rPr lang="en-US" sz="4000" b="1" dirty="0" err="1"/>
              <a:t>Brickley</a:t>
            </a:r>
            <a:endParaRPr lang="en-US" sz="4000" b="1" dirty="0"/>
          </a:p>
          <a:p>
            <a:r>
              <a:rPr lang="en-US" sz="3100" dirty="0"/>
              <a:t>UWE Bristol</a:t>
            </a:r>
          </a:p>
          <a:p>
            <a:endParaRPr lang="en-US" dirty="0"/>
          </a:p>
          <a:p>
            <a:r>
              <a:rPr lang="en-GB" sz="4000" b="1" dirty="0"/>
              <a:t>Workshop on Liquid and Colloid Cybernetic Systems</a:t>
            </a:r>
            <a:endParaRPr lang="en-GB" sz="4000" dirty="0"/>
          </a:p>
          <a:p>
            <a:r>
              <a:rPr lang="en-GB" sz="3100" dirty="0"/>
              <a:t>4th July 2022, UWE, Arnolfini, Bristol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123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0B29CBCF-30BA-8198-35D9-3F94C1C37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067" y="1497943"/>
            <a:ext cx="5780933" cy="5006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5E9C19-7EBA-9FF5-F79E-2D84659D5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53D43-0567-D920-6885-E4B8196FE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477001" cy="5006700"/>
          </a:xfrm>
        </p:spPr>
        <p:txBody>
          <a:bodyPr>
            <a:normAutofit/>
          </a:bodyPr>
          <a:lstStyle/>
          <a:p>
            <a:r>
              <a:rPr lang="en-GB" sz="3200" dirty="0"/>
              <a:t>This is a Minimal Autopoietic Simulation, demonstrating organisational and structural closure. </a:t>
            </a:r>
          </a:p>
          <a:p>
            <a:r>
              <a:rPr lang="en-GB" sz="3200" dirty="0"/>
              <a:t>Invites investigation of more interesting chemical reaction systems with more sophisticated metabolisms.</a:t>
            </a:r>
          </a:p>
          <a:p>
            <a:endParaRPr lang="en-GB" sz="3200" dirty="0"/>
          </a:p>
          <a:p>
            <a:pPr marL="0" indent="0">
              <a:buNone/>
            </a:pPr>
            <a:r>
              <a:rPr lang="en-US" sz="3200" dirty="0">
                <a:latin typeface="American Typewriter Condensed" panose="02090606020004020304" pitchFamily="18" charset="77"/>
              </a:rPr>
              <a:t>https://</a:t>
            </a:r>
            <a:r>
              <a:rPr lang="en-US" sz="3200" dirty="0" err="1">
                <a:latin typeface="American Typewriter Condensed" panose="02090606020004020304" pitchFamily="18" charset="77"/>
              </a:rPr>
              <a:t>github.com</a:t>
            </a:r>
            <a:r>
              <a:rPr lang="en-US" sz="3200" dirty="0">
                <a:latin typeface="American Typewriter Condensed" panose="02090606020004020304" pitchFamily="18" charset="77"/>
              </a:rPr>
              <a:t>/</a:t>
            </a:r>
            <a:r>
              <a:rPr lang="en-US" sz="3200" dirty="0" err="1">
                <a:latin typeface="American Typewriter Condensed" panose="02090606020004020304" pitchFamily="18" charset="77"/>
              </a:rPr>
              <a:t>stevebattle</a:t>
            </a:r>
            <a:r>
              <a:rPr lang="en-US" sz="3200" dirty="0">
                <a:latin typeface="American Typewriter Condensed" panose="02090606020004020304" pitchFamily="18" charset="77"/>
              </a:rPr>
              <a:t>/liquid</a:t>
            </a:r>
          </a:p>
        </p:txBody>
      </p:sp>
    </p:spTree>
    <p:extLst>
      <p:ext uri="{BB962C8B-B14F-4D97-AF65-F5344CB8AC3E}">
        <p14:creationId xmlns:p14="http://schemas.microsoft.com/office/powerpoint/2010/main" val="79801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5B18-6053-54E5-1B1D-21D9EDB88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604020202020204" pitchFamily="34" charset="0"/>
                <a:cs typeface="Biome" panose="020B0604020202020204" pitchFamily="34" charset="0"/>
              </a:rPr>
              <a:t>Living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18119-3BD0-5D58-7806-BCA351E3E9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47396"/>
            <a:ext cx="656408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3200" dirty="0"/>
              <a:t>“</a:t>
            </a:r>
            <a:r>
              <a:rPr lang="en-GB" sz="3200" i="1" dirty="0"/>
              <a:t>A universe comes into being when a space is severed into two. A unity is defined</a:t>
            </a:r>
            <a:r>
              <a:rPr lang="en-GB" sz="3200" dirty="0"/>
              <a:t>.”</a:t>
            </a:r>
          </a:p>
          <a:p>
            <a:pPr marL="0" indent="0">
              <a:buNone/>
            </a:pPr>
            <a:endParaRPr lang="en-GB" sz="1200" dirty="0"/>
          </a:p>
          <a:p>
            <a:pPr marL="0" indent="0">
              <a:buNone/>
            </a:pPr>
            <a:r>
              <a:rPr lang="en-GB" sz="3200" dirty="0"/>
              <a:t>“</a:t>
            </a:r>
            <a:r>
              <a:rPr lang="en-GB" sz="3200" i="1" dirty="0"/>
              <a:t>An autopoietic machine is a machine organized (defined as a unity) as a network of processes of production (transformation and destruction) of components</a:t>
            </a:r>
            <a:r>
              <a:rPr lang="en-GB" sz="3200" dirty="0"/>
              <a:t>”</a:t>
            </a:r>
          </a:p>
          <a:p>
            <a:pPr marL="0" indent="0">
              <a:buNone/>
            </a:pPr>
            <a:endParaRPr lang="en-GB" dirty="0"/>
          </a:p>
          <a:p>
            <a:pPr marL="0" indent="0" algn="r">
              <a:buNone/>
            </a:pPr>
            <a:r>
              <a:rPr lang="en-GB" dirty="0"/>
              <a:t>Humberto </a:t>
            </a:r>
            <a:r>
              <a:rPr lang="en-GB" dirty="0" err="1"/>
              <a:t>Maturana</a:t>
            </a:r>
            <a:r>
              <a:rPr lang="en-GB" dirty="0"/>
              <a:t> &amp; Francisco Varela</a:t>
            </a:r>
            <a:br>
              <a:rPr lang="en-GB" dirty="0"/>
            </a:br>
            <a:r>
              <a:rPr lang="en-GB" sz="2200" dirty="0"/>
              <a:t>Autopoiesis and Cognition: The Realization of the Living (1972)</a:t>
            </a:r>
            <a:endParaRPr lang="en-US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B856DFB6-6821-BEBD-B695-3C94A89BC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303" y="1847396"/>
            <a:ext cx="4766890" cy="290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5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0886D-44D1-7983-2FF6-61618543F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Autopoiesis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A71C-10E6-2449-FEC0-DD6C3C448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34664" y="1690688"/>
            <a:ext cx="6152536" cy="4351338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3200" b="1" dirty="0"/>
              <a:t>Organisational closure</a:t>
            </a:r>
            <a:r>
              <a:rPr lang="en-GB" sz="3200" dirty="0"/>
              <a:t>: </a:t>
            </a:r>
            <a:br>
              <a:rPr lang="en-GB" sz="3200" dirty="0"/>
            </a:br>
            <a:r>
              <a:rPr lang="en-GB" sz="3200" dirty="0"/>
              <a:t>A network of processes of self-production. </a:t>
            </a:r>
            <a:br>
              <a:rPr lang="en-GB" sz="3200" dirty="0"/>
            </a:br>
            <a:r>
              <a:rPr lang="en-GB" sz="3200" i="1" dirty="0" err="1"/>
              <a:t>eg.</a:t>
            </a:r>
            <a:r>
              <a:rPr lang="en-GB" sz="3200" i="1" dirty="0"/>
              <a:t> a chemical reaction system</a:t>
            </a:r>
          </a:p>
          <a:p>
            <a:pPr marL="514350" indent="-514350">
              <a:buFont typeface="+mj-lt"/>
              <a:buAutoNum type="arabicPeriod"/>
            </a:pPr>
            <a:endParaRPr lang="en-GB" sz="1200" dirty="0"/>
          </a:p>
          <a:p>
            <a:pPr marL="514350" indent="-514350">
              <a:buFont typeface="+mj-lt"/>
              <a:buAutoNum type="arabicPeriod"/>
            </a:pPr>
            <a:r>
              <a:rPr lang="en-GB" sz="3200" b="1" dirty="0"/>
              <a:t>Maintenance of Identity</a:t>
            </a:r>
            <a:r>
              <a:rPr lang="en-GB" sz="3200" dirty="0"/>
              <a:t>: </a:t>
            </a:r>
            <a:br>
              <a:rPr lang="en-GB" sz="3200" dirty="0"/>
            </a:br>
            <a:r>
              <a:rPr lang="en-GB" sz="3200" dirty="0"/>
              <a:t>The emergence of a </a:t>
            </a:r>
            <a:r>
              <a:rPr lang="en-GB" sz="3200" i="1" dirty="0" err="1"/>
              <a:t>homeostatically</a:t>
            </a:r>
            <a:r>
              <a:rPr lang="en-GB" sz="3200" dirty="0"/>
              <a:t> maintained boundary dividing self from non-self. </a:t>
            </a:r>
            <a:r>
              <a:rPr lang="en-GB" sz="3200" i="1" dirty="0" err="1"/>
              <a:t>eg.</a:t>
            </a:r>
            <a:r>
              <a:rPr lang="en-GB" sz="3200" i="1" dirty="0"/>
              <a:t> a cell-wall</a:t>
            </a:r>
            <a:endParaRPr lang="en-US" sz="3200" i="1" dirty="0"/>
          </a:p>
        </p:txBody>
      </p:sp>
      <p:pic>
        <p:nvPicPr>
          <p:cNvPr id="5" name="Picture 4" descr="A picture containing text, worm&#10;&#10;Description automatically generated">
            <a:extLst>
              <a:ext uri="{FF2B5EF4-FFF2-40B4-BE49-F238E27FC236}">
                <a16:creationId xmlns:a16="http://schemas.microsoft.com/office/drawing/2014/main" id="{C33DFEAB-E061-F7E3-6AC2-B3DA7E511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18" y="1519084"/>
            <a:ext cx="5383746" cy="423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697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4066C-8336-0FBB-1138-181104237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Varela’s Cellular Automaton*</a:t>
            </a:r>
          </a:p>
        </p:txBody>
      </p:sp>
      <p:pic>
        <p:nvPicPr>
          <p:cNvPr id="6" name="Content Placeholder 5" descr="A picture containing kitchenware&#10;&#10;Description automatically generated">
            <a:extLst>
              <a:ext uri="{FF2B5EF4-FFF2-40B4-BE49-F238E27FC236}">
                <a16:creationId xmlns:a16="http://schemas.microsoft.com/office/drawing/2014/main" id="{6BD763AC-DE27-5EA6-E31F-4862E32189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rot="5400000">
            <a:off x="767388" y="1605980"/>
            <a:ext cx="2654187" cy="2823603"/>
          </a:xfrm>
        </p:spPr>
      </p:pic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81739A7-0DA6-CCD0-9219-8A54ECA15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091" y="1690688"/>
            <a:ext cx="2478909" cy="2654186"/>
          </a:xfrm>
          <a:prstGeom prst="rect">
            <a:avLst/>
          </a:prstGeom>
        </p:spPr>
      </p:pic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DCF6E3D1-ACD3-B63B-55BA-D31064042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3173" y="1690688"/>
            <a:ext cx="2603144" cy="2654186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5E7B5841-11A0-EFB5-1AA9-2162A122EF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7125" y="1705133"/>
            <a:ext cx="2603144" cy="26031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927BE8-A34D-46BC-7B70-7181D8CAA468}"/>
              </a:ext>
            </a:extLst>
          </p:cNvPr>
          <p:cNvSpPr txBox="1"/>
          <p:nvPr/>
        </p:nvSpPr>
        <p:spPr>
          <a:xfrm>
            <a:off x="838202" y="4344874"/>
            <a:ext cx="2362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1) Catalyst in </a:t>
            </a:r>
            <a:br>
              <a:rPr lang="en-US" sz="28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a sea of substrate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4B2F4F-79BE-4936-ACCF-DE66F7C2E021}"/>
              </a:ext>
            </a:extLst>
          </p:cNvPr>
          <p:cNvSpPr txBox="1"/>
          <p:nvPr/>
        </p:nvSpPr>
        <p:spPr>
          <a:xfrm>
            <a:off x="3617091" y="4344874"/>
            <a:ext cx="24789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2) Substrate fused into links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1C1F3E-A38C-2AD7-DC3E-F9099D450FB3}"/>
              </a:ext>
            </a:extLst>
          </p:cNvPr>
          <p:cNvSpPr txBox="1"/>
          <p:nvPr/>
        </p:nvSpPr>
        <p:spPr>
          <a:xfrm>
            <a:off x="6385291" y="4344874"/>
            <a:ext cx="2478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3) Bonds form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AAD121-449A-0571-8DBC-14B48CC4D881}"/>
              </a:ext>
            </a:extLst>
          </p:cNvPr>
          <p:cNvSpPr txBox="1"/>
          <p:nvPr/>
        </p:nvSpPr>
        <p:spPr>
          <a:xfrm>
            <a:off x="9099243" y="4344874"/>
            <a:ext cx="24789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4) Boundary defines a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unity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7A5D00-85E7-0A26-D0F3-AAC3B1B0D880}"/>
              </a:ext>
            </a:extLst>
          </p:cNvPr>
          <p:cNvSpPr txBox="1"/>
          <p:nvPr/>
        </p:nvSpPr>
        <p:spPr>
          <a:xfrm>
            <a:off x="838200" y="6050960"/>
            <a:ext cx="100313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*Principles of Biological Autonomy (1979)</a:t>
            </a:r>
          </a:p>
        </p:txBody>
      </p:sp>
    </p:spTree>
    <p:extLst>
      <p:ext uri="{BB962C8B-B14F-4D97-AF65-F5344CB8AC3E}">
        <p14:creationId xmlns:p14="http://schemas.microsoft.com/office/powerpoint/2010/main" val="1545702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A66EA-770F-0AE4-9202-BE4850B9E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Reaction rules</a:t>
            </a:r>
          </a:p>
        </p:txBody>
      </p:sp>
      <p:pic>
        <p:nvPicPr>
          <p:cNvPr id="6" name="Content Placeholder 5" descr="Text, letter&#10;&#10;Description automatically generated">
            <a:extLst>
              <a:ext uri="{FF2B5EF4-FFF2-40B4-BE49-F238E27FC236}">
                <a16:creationId xmlns:a16="http://schemas.microsoft.com/office/drawing/2014/main" id="{DD8B5AB3-8D62-6460-D20E-D73490A988A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90688"/>
            <a:ext cx="5181600" cy="1778034"/>
          </a:xfrm>
        </p:spPr>
      </p:pic>
      <p:pic>
        <p:nvPicPr>
          <p:cNvPr id="7" name="Picture 6" descr="A picture containing shape&#10;&#10;Description automatically generated">
            <a:extLst>
              <a:ext uri="{FF2B5EF4-FFF2-40B4-BE49-F238E27FC236}">
                <a16:creationId xmlns:a16="http://schemas.microsoft.com/office/drawing/2014/main" id="{6B429010-323A-4738-1810-9A6DD6619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6886" y="1327754"/>
            <a:ext cx="4879258" cy="49749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6BC6A5-599B-B4AF-6E1E-63D1B6E4226C}"/>
              </a:ext>
            </a:extLst>
          </p:cNvPr>
          <p:cNvSpPr txBox="1"/>
          <p:nvPr/>
        </p:nvSpPr>
        <p:spPr>
          <a:xfrm>
            <a:off x="707924" y="3815219"/>
            <a:ext cx="60689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Where: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i="1" dirty="0"/>
              <a:t>S</a:t>
            </a:r>
            <a:r>
              <a:rPr lang="en-US" sz="2400" dirty="0"/>
              <a:t> is the substrate (circles)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i="1" dirty="0"/>
              <a:t>K</a:t>
            </a:r>
            <a:r>
              <a:rPr lang="en-US" sz="2400" dirty="0"/>
              <a:t> is a catalyst (star)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i="1" dirty="0"/>
              <a:t>L</a:t>
            </a:r>
            <a:r>
              <a:rPr lang="en-US" sz="2400" dirty="0"/>
              <a:t> are links (squares)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Concatenated links (bonds) are shown as lines.</a:t>
            </a:r>
          </a:p>
        </p:txBody>
      </p:sp>
    </p:spTree>
    <p:extLst>
      <p:ext uri="{BB962C8B-B14F-4D97-AF65-F5344CB8AC3E}">
        <p14:creationId xmlns:p14="http://schemas.microsoft.com/office/powerpoint/2010/main" val="2391562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8F0B6-E474-4373-86E0-72A3C6B7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Liquid Automaton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AC6FBD-3D59-54D8-F459-854ED1D645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199" y="1819351"/>
            <a:ext cx="4471219" cy="448472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EAD00B-EE37-6C43-A643-2CA00DEB9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89639" y="1545526"/>
            <a:ext cx="622382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i="1" dirty="0"/>
              <a:t>L = (W, P, B, J, R)</a:t>
            </a:r>
            <a:endParaRPr lang="en-GB" sz="3200" dirty="0"/>
          </a:p>
          <a:p>
            <a:pPr marL="0" indent="0">
              <a:buNone/>
            </a:pPr>
            <a:r>
              <a:rPr lang="en-GB" dirty="0"/>
              <a:t>where :</a:t>
            </a:r>
          </a:p>
          <a:p>
            <a:r>
              <a:rPr lang="en-GB" dirty="0"/>
              <a:t>W is a world, with dimensions</a:t>
            </a:r>
          </a:p>
          <a:p>
            <a:r>
              <a:rPr lang="en-GB" dirty="0"/>
              <a:t>P is a set of particle types with different shapes</a:t>
            </a:r>
          </a:p>
          <a:p>
            <a:r>
              <a:rPr lang="en-GB" dirty="0"/>
              <a:t>B is a set of bodies, instances </a:t>
            </a:r>
            <a:r>
              <a:rPr lang="en-GB"/>
              <a:t>of particle types</a:t>
            </a:r>
            <a:endParaRPr lang="en-GB" dirty="0"/>
          </a:p>
          <a:p>
            <a:r>
              <a:rPr lang="en-GB" dirty="0"/>
              <a:t>J is a set of joints, that enable bodies to be bonded together</a:t>
            </a:r>
          </a:p>
          <a:p>
            <a:r>
              <a:rPr lang="en-GB" dirty="0"/>
              <a:t>R is a set of reaction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002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0462A-F8F8-D274-6EFB-E8756D1E2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Artificial Autopoiesis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4E4A2C-E4F0-8CA6-3CBD-0DEA76A2442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56331"/>
            <a:ext cx="4338484" cy="430975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7B78A-FA7B-CF41-3816-8C0317A03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31971" y="1974318"/>
            <a:ext cx="6440481" cy="4883681"/>
          </a:xfrm>
        </p:spPr>
        <p:txBody>
          <a:bodyPr>
            <a:noAutofit/>
          </a:bodyPr>
          <a:lstStyle/>
          <a:p>
            <a:r>
              <a:rPr lang="en-GB" dirty="0"/>
              <a:t>Energy introduced as ‘Brownian’ motion.</a:t>
            </a:r>
          </a:p>
          <a:p>
            <a:r>
              <a:rPr lang="en-GB" dirty="0"/>
              <a:t>Asynchronous, collision-based particle model.</a:t>
            </a:r>
          </a:p>
          <a:p>
            <a:r>
              <a:rPr lang="en-GB" dirty="0"/>
              <a:t>Catalyst (triangle) feeds on substrate (circles) producing the structural building blocks, or links (squares).</a:t>
            </a:r>
          </a:p>
          <a:p>
            <a:r>
              <a:rPr lang="en-GB" dirty="0"/>
              <a:t>Links (squares) self-organise into a compound structure (blue joints)</a:t>
            </a:r>
          </a:p>
          <a:p>
            <a:r>
              <a:rPr lang="en-GB" dirty="0"/>
              <a:t>Closed boundary is formed, analogous to a cell wall, enclosing the catalyst.</a:t>
            </a:r>
          </a:p>
        </p:txBody>
      </p:sp>
    </p:spTree>
    <p:extLst>
      <p:ext uri="{BB962C8B-B14F-4D97-AF65-F5344CB8AC3E}">
        <p14:creationId xmlns:p14="http://schemas.microsoft.com/office/powerpoint/2010/main" val="61891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168D9-8516-AB03-28E5-7B6583D72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Rates of change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8A81F4-4E03-80EA-D8C0-C7300019A8F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28902" y="1386226"/>
            <a:ext cx="6111876" cy="458390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8D31B0-7959-9597-8BF0-08C649F36E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Rate of change of </a:t>
            </a:r>
            <a:r>
              <a:rPr lang="en-US" sz="3200" b="1" dirty="0">
                <a:solidFill>
                  <a:srgbClr val="FF0000"/>
                </a:solidFill>
              </a:rPr>
              <a:t>substrate</a:t>
            </a:r>
            <a:r>
              <a:rPr lang="en-US" sz="3200" dirty="0"/>
              <a:t> and </a:t>
            </a:r>
            <a:r>
              <a:rPr lang="en-US" sz="3200" b="1" dirty="0">
                <a:solidFill>
                  <a:srgbClr val="00B050"/>
                </a:solidFill>
              </a:rPr>
              <a:t>links</a:t>
            </a:r>
            <a:r>
              <a:rPr lang="en-US" sz="3200" dirty="0"/>
              <a:t> are directly related: L = -2S</a:t>
            </a:r>
          </a:p>
          <a:p>
            <a:r>
              <a:rPr lang="en-US" sz="3200" dirty="0"/>
              <a:t>Each link can join up with two others forming a chain, so the number of </a:t>
            </a:r>
            <a:r>
              <a:rPr lang="en-US" sz="3200" b="1" dirty="0">
                <a:solidFill>
                  <a:srgbClr val="00B050"/>
                </a:solidFill>
              </a:rPr>
              <a:t>links</a:t>
            </a:r>
            <a:r>
              <a:rPr lang="en-US" sz="3200" dirty="0"/>
              <a:t> and </a:t>
            </a:r>
            <a:r>
              <a:rPr lang="en-US" sz="3200" b="1" dirty="0">
                <a:solidFill>
                  <a:srgbClr val="0070C0"/>
                </a:solidFill>
              </a:rPr>
              <a:t>joints</a:t>
            </a:r>
            <a:r>
              <a:rPr lang="en-US" sz="3200" dirty="0"/>
              <a:t> are closely related.</a:t>
            </a:r>
          </a:p>
        </p:txBody>
      </p:sp>
    </p:spTree>
    <p:extLst>
      <p:ext uri="{BB962C8B-B14F-4D97-AF65-F5344CB8AC3E}">
        <p14:creationId xmlns:p14="http://schemas.microsoft.com/office/powerpoint/2010/main" val="1819342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F845C1-2226-605D-D183-EE34ECBE00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0" y="1162844"/>
            <a:ext cx="6685492" cy="501411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2BF993-2B28-6B7A-8D93-9E8F78234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Phase diagram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3086E-8419-BE9A-33D8-366B296D1B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Rate of change of joints (x) vs rate of change of substrate (y).</a:t>
            </a:r>
          </a:p>
          <a:p>
            <a:r>
              <a:rPr lang="en-GB" dirty="0"/>
              <a:t>Dynamic equilibrium around 0,0</a:t>
            </a:r>
          </a:p>
          <a:p>
            <a:r>
              <a:rPr lang="en-GB" dirty="0"/>
              <a:t>With more joints, fusion of substrate is throttled back, reducing joint formation. </a:t>
            </a:r>
          </a:p>
          <a:p>
            <a:r>
              <a:rPr lang="en-GB" dirty="0"/>
              <a:t>As links decay into substrate, joints break, increasing the flow of substrate to the catalyst…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741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969</TotalTime>
  <Words>474</Words>
  <Application>Microsoft Macintosh PowerPoint</Application>
  <PresentationFormat>Widescreen</PresentationFormat>
  <Paragraphs>57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American Typewriter Condensed</vt:lpstr>
      <vt:lpstr>Arial</vt:lpstr>
      <vt:lpstr>Biome</vt:lpstr>
      <vt:lpstr>Calibri</vt:lpstr>
      <vt:lpstr>Calibri Light</vt:lpstr>
      <vt:lpstr>Office Theme</vt:lpstr>
      <vt:lpstr>Simulated Autopoiesis  in Liquid Automata </vt:lpstr>
      <vt:lpstr>Living Machines</vt:lpstr>
      <vt:lpstr>Autopoiesis</vt:lpstr>
      <vt:lpstr>Varela’s Cellular Automaton*</vt:lpstr>
      <vt:lpstr>Reaction rules</vt:lpstr>
      <vt:lpstr>Liquid Automaton</vt:lpstr>
      <vt:lpstr>Artificial Autopoiesis</vt:lpstr>
      <vt:lpstr>Rates of change</vt:lpstr>
      <vt:lpstr>Phase diagram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Simulated Autopoiesis in Liquid Automata </dc:title>
  <dc:creator>Steve Battle</dc:creator>
  <cp:lastModifiedBy>Steve Battle</cp:lastModifiedBy>
  <cp:revision>20</cp:revision>
  <dcterms:created xsi:type="dcterms:W3CDTF">2022-07-02T10:57:14Z</dcterms:created>
  <dcterms:modified xsi:type="dcterms:W3CDTF">2022-08-25T19:34:40Z</dcterms:modified>
</cp:coreProperties>
</file>

<file path=docProps/thumbnail.jpeg>
</file>